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9"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65" d="100"/>
          <a:sy n="65" d="100"/>
        </p:scale>
        <p:origin x="32" y="4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2B60FE-03AF-4C39-B82C-E1B294980953}"/>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6F677E3D-853D-4EB3-93C3-F0B0524F695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9029993A-A3E1-4793-B51F-115A8971E968}"/>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AF1F2212-8866-4A49-8119-74DDF717560F}"/>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B9A7DD62-8FF3-4F86-8A74-E5C86EC4EE7C}"/>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29587834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9147C4-DF4E-4024-A51F-7CC3A8E6A849}"/>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2103BBE2-2F95-444C-AC85-0A2F90F78306}"/>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22286402-11FC-4EED-92E3-87CFD2FDB2AC}"/>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D8F1DCAD-A404-4082-AC96-1D210E99D41A}"/>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5051897-547E-4C30-9398-107289CA684E}"/>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6532508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CD80D2F-3F41-4A13-858B-513FF2DA08A6}"/>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124A06F1-B6FF-46E1-A68B-850B9A4E7B82}"/>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9CD4264D-947A-4A0B-B256-083C4A17361F}"/>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9F9A572A-C847-4EEC-990D-41C755872AE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857CC963-5AFD-45D8-8857-2F109B1D4247}"/>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24622911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BC59C0-587E-4E9C-86BA-0C7F1E2B1424}"/>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B4EA47A8-A792-496E-954C-41D9B81D1D7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305BBC02-4A1F-4D1A-9461-78250FF53AC2}"/>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DE60E4FE-467A-4681-A739-C202FB0D165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CA64FF3-E63C-4FDC-865B-E10A2A424CD9}"/>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3511245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36C9C1-94D5-4F36-81B9-34A9442C53BF}"/>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9B37E164-0157-4273-A37B-B62DEFB05DF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C005FD50-2542-461F-B7A3-E17438F7FD0A}"/>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145B7A90-9EED-4080-9FEC-6F0DCF74AE8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95755F4D-2214-4AB9-80D2-1CDB759E686B}"/>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4832750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451B54-71DF-4751-86BF-8B1C29CA6FF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281DB3D0-954D-4CB3-B2CD-E0AD647AB2B3}"/>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79AAD76A-EE86-4D10-A13D-E3CB5C97DF51}"/>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0FE24384-E084-422E-A5C3-513B8DB67FE4}"/>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6" name="Footer Placeholder 5">
            <a:extLst>
              <a:ext uri="{FF2B5EF4-FFF2-40B4-BE49-F238E27FC236}">
                <a16:creationId xmlns:a16="http://schemas.microsoft.com/office/drawing/2014/main" id="{A993AF16-7E31-4044-9760-1D707315622E}"/>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3432033B-B0FE-4959-8D0F-DEF682A990B5}"/>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6476025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01B43D-6E73-4A78-8099-53D490D7FD78}"/>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A202D6E-8B60-4864-94A3-C73969B3D038}"/>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493A8921-0C3B-4FF9-A20B-CD6F7E712545}"/>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683DB05F-C1FE-4B16-9B8E-21B99A7736D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21CAE71B-9AAB-496B-B49C-CF9037697048}"/>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C7FF768E-D67E-4DB3-A31A-510037769C8D}"/>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8" name="Footer Placeholder 7">
            <a:extLst>
              <a:ext uri="{FF2B5EF4-FFF2-40B4-BE49-F238E27FC236}">
                <a16:creationId xmlns:a16="http://schemas.microsoft.com/office/drawing/2014/main" id="{E902D1E5-9AA0-4E67-B4D9-07DA09347ADF}"/>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C6E03FAB-9299-4494-A4B2-E82F60971790}"/>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2553576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6D6331F-403A-42AF-B968-13F4A8F67D82}"/>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76E649C5-D2CA-48DC-B35C-75B6527C8749}"/>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4" name="Footer Placeholder 3">
            <a:extLst>
              <a:ext uri="{FF2B5EF4-FFF2-40B4-BE49-F238E27FC236}">
                <a16:creationId xmlns:a16="http://schemas.microsoft.com/office/drawing/2014/main" id="{9F4D13F0-70D0-4974-BF96-C8CE9BFF5938}"/>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19A97BF8-FD08-4A46-AB61-2AA75793722C}"/>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6277563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9A95257-4216-4EAF-8B67-A795806E8498}"/>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3" name="Footer Placeholder 2">
            <a:extLst>
              <a:ext uri="{FF2B5EF4-FFF2-40B4-BE49-F238E27FC236}">
                <a16:creationId xmlns:a16="http://schemas.microsoft.com/office/drawing/2014/main" id="{2B21E71F-6DB0-424E-BA6B-0247084466B3}"/>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A1B0FFC2-8AEB-4F52-B947-C96BA80AA5FB}"/>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8929888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2B4D36-7E65-490E-AD4C-547A540F0F3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2FF6DA52-EBC0-4BEE-BE90-92F5D53C276A}"/>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C70CAF79-4CC2-4109-8681-38D39989314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2D76A7A-8CB9-4FAA-BB67-2BF1D8411B2D}"/>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6" name="Footer Placeholder 5">
            <a:extLst>
              <a:ext uri="{FF2B5EF4-FFF2-40B4-BE49-F238E27FC236}">
                <a16:creationId xmlns:a16="http://schemas.microsoft.com/office/drawing/2014/main" id="{4E271A28-238D-464E-A7B8-642F839BD9C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973BC-0CC0-434F-B9A0-1F3D1C7B461B}"/>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40517994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292949-8005-4F5A-89E1-71B2E1C0245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1D685321-CDC9-48BA-94FF-2F6AD0A3398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1156236A-6F65-4B49-97FD-A464DFCA803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A97747D0-723A-401C-BD8C-C974A6B67DB5}"/>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6" name="Footer Placeholder 5">
            <a:extLst>
              <a:ext uri="{FF2B5EF4-FFF2-40B4-BE49-F238E27FC236}">
                <a16:creationId xmlns:a16="http://schemas.microsoft.com/office/drawing/2014/main" id="{B5551152-A82A-4E0F-9108-BC2148A475CD}"/>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EDCA1F5-CE5C-4827-883D-71653A567203}"/>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63022800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F8F95946-B2DB-45BB-98C2-308F3957D3D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09B6059E-2573-4FCD-8673-812691D01A4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57F3C99-DE47-4BA8-8830-4B657FD190D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0C4334DD-1A92-452A-BD7F-0B22149FBA4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DAE5DCD8-B967-4182-B784-C689A2845BD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CB85F22-C05C-4A97-A385-F0767A9FA224}" type="slidenum">
              <a:rPr lang="en-GB" smtClean="0"/>
              <a:t>‹#›</a:t>
            </a:fld>
            <a:endParaRPr lang="en-GB"/>
          </a:p>
        </p:txBody>
      </p:sp>
      <p:sp>
        <p:nvSpPr>
          <p:cNvPr id="7" name="MSIPCMContentMarking" descr="{&quot;HashCode&quot;:-1288984879,&quot;Placement&quot;:&quot;Header&quot;,&quot;Top&quot;:0.0,&quot;Left&quot;:451.105438,&quot;SlideWidth&quot;:960,&quot;SlideHeight&quot;:540}">
            <a:extLst>
              <a:ext uri="{FF2B5EF4-FFF2-40B4-BE49-F238E27FC236}">
                <a16:creationId xmlns:a16="http://schemas.microsoft.com/office/drawing/2014/main" id="{A0D226D4-8F62-47F7-B6E0-8A44B7C7BF16}"/>
              </a:ext>
            </a:extLst>
          </p:cNvPr>
          <p:cNvSpPr txBox="1"/>
          <p:nvPr userDrawn="1"/>
        </p:nvSpPr>
        <p:spPr>
          <a:xfrm>
            <a:off x="5729039" y="0"/>
            <a:ext cx="733923" cy="262344"/>
          </a:xfrm>
          <a:prstGeom prst="rect">
            <a:avLst/>
          </a:prstGeom>
          <a:noFill/>
        </p:spPr>
        <p:txBody>
          <a:bodyPr vert="horz" wrap="square" lIns="0" tIns="0" rIns="0" bIns="0" rtlCol="0" anchor="ctr" anchorCtr="1">
            <a:spAutoFit/>
          </a:bodyPr>
          <a:lstStyle/>
          <a:p>
            <a:pPr algn="ctr">
              <a:spcBef>
                <a:spcPts val="0"/>
              </a:spcBef>
              <a:spcAft>
                <a:spcPts val="0"/>
              </a:spcAft>
            </a:pPr>
            <a:r>
              <a:rPr lang="en-GB" sz="1000">
                <a:solidFill>
                  <a:srgbClr val="000000"/>
                </a:solidFill>
                <a:latin typeface="Calibri" panose="020F0502020204030204" pitchFamily="34" charset="0"/>
              </a:rPr>
              <a:t>OFFICIAL</a:t>
            </a:r>
          </a:p>
        </p:txBody>
      </p:sp>
    </p:spTree>
    <p:extLst>
      <p:ext uri="{BB962C8B-B14F-4D97-AF65-F5344CB8AC3E}">
        <p14:creationId xmlns:p14="http://schemas.microsoft.com/office/powerpoint/2010/main" val="6689014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a:extLst>
              <a:ext uri="{FF2B5EF4-FFF2-40B4-BE49-F238E27FC236}">
                <a16:creationId xmlns:a16="http://schemas.microsoft.com/office/drawing/2014/main" id="{81CF4A67-D474-4716-B035-E5618BB5C3FC}"/>
              </a:ext>
            </a:extLst>
          </p:cNvPr>
          <p:cNvGraphicFramePr>
            <a:graphicFrameLocks noGrp="1"/>
          </p:cNvGraphicFramePr>
          <p:nvPr>
            <p:extLst>
              <p:ext uri="{D42A27DB-BD31-4B8C-83A1-F6EECF244321}">
                <p14:modId xmlns:p14="http://schemas.microsoft.com/office/powerpoint/2010/main" val="1287095425"/>
              </p:ext>
            </p:extLst>
          </p:nvPr>
        </p:nvGraphicFramePr>
        <p:xfrm>
          <a:off x="466164" y="923364"/>
          <a:ext cx="11349318" cy="5803751"/>
        </p:xfrm>
        <a:graphic>
          <a:graphicData uri="http://schemas.openxmlformats.org/drawingml/2006/table">
            <a:tbl>
              <a:tblPr firstRow="1" bandRow="1">
                <a:tableStyleId>{5C22544A-7EE6-4342-B048-85BDC9FD1C3A}</a:tableStyleId>
              </a:tblPr>
              <a:tblGrid>
                <a:gridCol w="7390212">
                  <a:extLst>
                    <a:ext uri="{9D8B030D-6E8A-4147-A177-3AD203B41FA5}">
                      <a16:colId xmlns:a16="http://schemas.microsoft.com/office/drawing/2014/main" val="2146584026"/>
                    </a:ext>
                  </a:extLst>
                </a:gridCol>
                <a:gridCol w="3959106">
                  <a:extLst>
                    <a:ext uri="{9D8B030D-6E8A-4147-A177-3AD203B41FA5}">
                      <a16:colId xmlns:a16="http://schemas.microsoft.com/office/drawing/2014/main" val="390263335"/>
                    </a:ext>
                  </a:extLst>
                </a:gridCol>
              </a:tblGrid>
              <a:tr h="2725271">
                <a:tc>
                  <a:txBody>
                    <a:bodyPr/>
                    <a:lstStyle/>
                    <a:p>
                      <a:r>
                        <a:rPr lang="en-GB" sz="1400" b="1" dirty="0">
                          <a:solidFill>
                            <a:schemeClr val="tx1"/>
                          </a:solidFill>
                        </a:rPr>
                        <a:t>Proposed Approach</a:t>
                      </a:r>
                    </a:p>
                    <a:p>
                      <a:endParaRPr lang="en-GB" sz="1400" b="0" dirty="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The scope of the call expects consortiums to build “on best practices (technological, non-technological and social), as well as ongoing projects and planned initiatives in European ports”. Where the possibility arises projects should demonstrate seamless and highly efficient logistics operations, for integrated sea/river-port-hinterland connections (e.g. between sea/river, rail and road), to enable modal shifts and system-wide door-to-door multimodal passenger mobility and freight transport.</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GB" sz="1400" b="0" dirty="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Network Rail provides connectivity to the majority of UK ports which could be used as a demonstration site within a project. Network Rail can work with consortiums to put its passenger and freight operating companies first and address innovative concepts and solutions for ports, in order to urgently reduce transport GHG emissions and increase their contribution to mitigating climate change. </a:t>
                      </a:r>
                    </a:p>
                  </a:txBody>
                  <a:tcPr>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solidFill>
                  </a:tcPr>
                </a:tc>
                <a:tc>
                  <a:txBody>
                    <a:bodyPr/>
                    <a:lstStyle/>
                    <a:p>
                      <a:r>
                        <a:rPr lang="en-GB" sz="1400" b="1" dirty="0">
                          <a:solidFill>
                            <a:schemeClr val="tx1"/>
                          </a:solidFill>
                        </a:rPr>
                        <a:t>Organisational Capabilities</a:t>
                      </a:r>
                    </a:p>
                    <a:p>
                      <a:endParaRPr lang="en-GB" sz="1400" b="0" dirty="0">
                        <a:solidFill>
                          <a:schemeClr val="tx1"/>
                        </a:solidFill>
                      </a:endParaRPr>
                    </a:p>
                    <a:p>
                      <a:r>
                        <a:rPr lang="en-GB" sz="1400" b="0" dirty="0">
                          <a:solidFill>
                            <a:schemeClr val="tx1"/>
                          </a:solidFill>
                        </a:rPr>
                        <a:t>Network Rail is an “arms length” government body employing ~ 40,000 people and has rail freight connections into the majority of UK ports which could be used as a demonstration site within a project.  We also have outline ideas for reconnections to regional ports that could be included in the project</a:t>
                      </a:r>
                    </a:p>
                  </a:txBody>
                  <a:tcPr>
                    <a:lnL w="12700" cap="flat" cmpd="sng" algn="ctr">
                      <a:solidFill>
                        <a:schemeClr val="tx1"/>
                      </a:solidFill>
                      <a:prstDash val="solid"/>
                      <a:round/>
                      <a:headEnd type="none" w="med" len="med"/>
                      <a:tailEnd type="none" w="med" len="med"/>
                    </a:lnL>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834339605"/>
                  </a:ext>
                </a:extLst>
              </a:tr>
              <a:tr h="2725271">
                <a:tc>
                  <a:txBody>
                    <a:bodyPr/>
                    <a:lstStyle/>
                    <a:p>
                      <a:r>
                        <a:rPr lang="en-GB" sz="1400" b="1" dirty="0"/>
                        <a:t>Experience</a:t>
                      </a:r>
                    </a:p>
                    <a:p>
                      <a:endParaRPr lang="en-GB" sz="1400" dirty="0"/>
                    </a:p>
                    <a:p>
                      <a:r>
                        <a:rPr lang="en-GB" sz="1400" dirty="0"/>
                        <a:t>Network Rail (NR) owns, operates and develops Britain’s railway infrastructure. That’s 32,000Km of track, 30,000 bridges, tunnels and viaducts and the thousands of signals, level crossings, buildings and stations. We manage 20 of the UK's largest stations while all the others, over 2,500, are managed by the country’s train operating companies.  NR stations connect to most UK Airports where we are looking to improve connectivity. We employ ~40,000 people across the UK is a range of public buildings some holding up to 4,000 employees.</a:t>
                      </a:r>
                    </a:p>
                    <a:p>
                      <a:endParaRPr lang="en-GB" sz="1400" dirty="0"/>
                    </a:p>
                    <a:p>
                      <a:r>
                        <a:rPr lang="en-GB" sz="1400" dirty="0"/>
                        <a:t>NR has participated in many European Projects and is a founding member of the Shift2Rail Joint Undertaking where it manages several €10-30M projects.  As a result it is well connected to other Infrastructure Managers across Europe.</a:t>
                      </a:r>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solidFill>
                  </a:tcPr>
                </a:tc>
                <a:tc>
                  <a:txBody>
                    <a:bodyPr/>
                    <a:lstStyle/>
                    <a:p>
                      <a:pPr marL="0" marR="0" lvl="0" indent="0" algn="l" defTabSz="914377" rtl="0" eaLnBrk="1" fontAlgn="auto" latinLnBrk="0" hangingPunct="1">
                        <a:lnSpc>
                          <a:spcPct val="100000"/>
                        </a:lnSpc>
                        <a:spcBef>
                          <a:spcPts val="0"/>
                        </a:spcBef>
                        <a:spcAft>
                          <a:spcPts val="0"/>
                        </a:spcAft>
                        <a:buClrTx/>
                        <a:buSzTx/>
                        <a:buFontTx/>
                        <a:buNone/>
                        <a:tabLst/>
                        <a:defRPr/>
                      </a:pPr>
                      <a:r>
                        <a:rPr lang="en-GB" sz="1400" b="1" dirty="0">
                          <a:solidFill>
                            <a:schemeClr val="tx1"/>
                          </a:solidFill>
                        </a:rPr>
                        <a:t>Administrative Information</a:t>
                      </a:r>
                    </a:p>
                    <a:p>
                      <a:pPr marL="0" marR="0" lvl="0" indent="0" algn="l" defTabSz="914377" rtl="0" eaLnBrk="1" fontAlgn="auto" latinLnBrk="0" hangingPunct="1">
                        <a:lnSpc>
                          <a:spcPct val="100000"/>
                        </a:lnSpc>
                        <a:spcBef>
                          <a:spcPts val="0"/>
                        </a:spcBef>
                        <a:spcAft>
                          <a:spcPts val="0"/>
                        </a:spcAft>
                        <a:buClrTx/>
                        <a:buSzTx/>
                        <a:buFontTx/>
                        <a:buNone/>
                        <a:tabLst/>
                        <a:defRPr/>
                      </a:pPr>
                      <a:endParaRPr lang="en-GB" sz="1400" b="0" dirty="0">
                        <a:solidFill>
                          <a:schemeClr val="tx1"/>
                        </a:solidFill>
                      </a:endParaRPr>
                    </a:p>
                    <a:p>
                      <a:pPr marL="0" marR="0" lvl="0" indent="0" algn="l" defTabSz="914377"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We would like to participate as a Partner</a:t>
                      </a:r>
                    </a:p>
                    <a:p>
                      <a:endParaRPr lang="en-GB" sz="1400" dirty="0"/>
                    </a:p>
                    <a:p>
                      <a:r>
                        <a:rPr lang="en-GB" sz="1400" dirty="0"/>
                        <a:t>Contact: Mark Gaddes</a:t>
                      </a:r>
                    </a:p>
                    <a:p>
                      <a:r>
                        <a:rPr lang="en-GB" sz="1400" dirty="0"/>
                        <a:t>Tel: +44 (0) 7710 958081</a:t>
                      </a:r>
                    </a:p>
                    <a:p>
                      <a:r>
                        <a:rPr lang="en-GB" sz="1400" dirty="0"/>
                        <a:t>Email: Mark.Gaddes@NetworkRail.co.uk</a:t>
                      </a:r>
                    </a:p>
                    <a:p>
                      <a:r>
                        <a:rPr lang="en-GB" sz="1400" dirty="0"/>
                        <a:t>Country: UK</a:t>
                      </a:r>
                    </a:p>
                    <a:p>
                      <a:r>
                        <a:rPr lang="en-GB" sz="1400" dirty="0"/>
                        <a:t>PIC: 999540963</a:t>
                      </a: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dirty="0"/>
                        <a:t>Web: www.networkrail.co.uk</a:t>
                      </a:r>
                    </a:p>
                    <a:p>
                      <a:endParaRPr lang="en-GB" sz="1400"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solidFill>
                      <a:schemeClr val="bg1"/>
                    </a:solidFill>
                  </a:tcPr>
                </a:tc>
                <a:extLst>
                  <a:ext uri="{0D108BD9-81ED-4DB2-BD59-A6C34878D82A}">
                    <a16:rowId xmlns:a16="http://schemas.microsoft.com/office/drawing/2014/main" val="2423689332"/>
                  </a:ext>
                </a:extLst>
              </a:tr>
            </a:tbl>
          </a:graphicData>
        </a:graphic>
      </p:graphicFrame>
      <p:sp>
        <p:nvSpPr>
          <p:cNvPr id="5" name="TextBox 4">
            <a:extLst>
              <a:ext uri="{FF2B5EF4-FFF2-40B4-BE49-F238E27FC236}">
                <a16:creationId xmlns:a16="http://schemas.microsoft.com/office/drawing/2014/main" id="{60D4C6AC-235C-419E-A486-70D07FF3A543}"/>
              </a:ext>
            </a:extLst>
          </p:cNvPr>
          <p:cNvSpPr txBox="1"/>
          <p:nvPr/>
        </p:nvSpPr>
        <p:spPr>
          <a:xfrm>
            <a:off x="403412" y="230850"/>
            <a:ext cx="9035556" cy="707886"/>
          </a:xfrm>
          <a:prstGeom prst="rect">
            <a:avLst/>
          </a:prstGeom>
          <a:noFill/>
        </p:spPr>
        <p:txBody>
          <a:bodyPr wrap="square" rtlCol="0">
            <a:spAutoFit/>
          </a:bodyPr>
          <a:lstStyle/>
          <a:p>
            <a:r>
              <a:rPr lang="en-GB" sz="2000" b="1" dirty="0"/>
              <a:t>LC-GD-5-1-2020: Green airports and ports as multimodal hubs for sustainable and smart mobility – Area B: Green Ports </a:t>
            </a:r>
          </a:p>
        </p:txBody>
      </p:sp>
      <p:sp>
        <p:nvSpPr>
          <p:cNvPr id="6" name="TextBox 5">
            <a:extLst>
              <a:ext uri="{FF2B5EF4-FFF2-40B4-BE49-F238E27FC236}">
                <a16:creationId xmlns:a16="http://schemas.microsoft.com/office/drawing/2014/main" id="{8CA9D073-8789-4683-B21A-AFD13B754309}"/>
              </a:ext>
            </a:extLst>
          </p:cNvPr>
          <p:cNvSpPr txBox="1"/>
          <p:nvPr/>
        </p:nvSpPr>
        <p:spPr>
          <a:xfrm>
            <a:off x="20888958" y="286300"/>
            <a:ext cx="1147483" cy="738664"/>
          </a:xfrm>
          <a:prstGeom prst="rect">
            <a:avLst/>
          </a:prstGeom>
          <a:noFill/>
          <a:ln w="19050">
            <a:noFill/>
          </a:ln>
        </p:spPr>
        <p:txBody>
          <a:bodyPr wrap="square" rtlCol="0">
            <a:spAutoFit/>
          </a:bodyPr>
          <a:lstStyle/>
          <a:p>
            <a:pPr algn="ctr"/>
            <a:r>
              <a:rPr lang="en-GB" sz="1400" dirty="0"/>
              <a:t>Your Organisation Logo / Brand</a:t>
            </a:r>
          </a:p>
        </p:txBody>
      </p:sp>
      <p:pic>
        <p:nvPicPr>
          <p:cNvPr id="1026" name="Picture 1">
            <a:extLst>
              <a:ext uri="{FF2B5EF4-FFF2-40B4-BE49-F238E27FC236}">
                <a16:creationId xmlns:a16="http://schemas.microsoft.com/office/drawing/2014/main" id="{964FB297-BE77-44B8-AA6D-EFEDA61B490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073323" y="106363"/>
            <a:ext cx="2038350" cy="9318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5160820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342</TotalTime>
  <Words>414</Words>
  <Application>Microsoft Office PowerPoint</Application>
  <PresentationFormat>Widescreen</PresentationFormat>
  <Paragraphs>25</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Louise Mothersole</dc:creator>
  <cp:lastModifiedBy>Gaddes Mark</cp:lastModifiedBy>
  <cp:revision>14</cp:revision>
  <dcterms:created xsi:type="dcterms:W3CDTF">2020-04-08T14:43:26Z</dcterms:created>
  <dcterms:modified xsi:type="dcterms:W3CDTF">2020-09-21T10:50:51Z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8577031b-11bc-4db9-b655-7d79027ad570_Enabled">
    <vt:lpwstr>true</vt:lpwstr>
  </property>
  <property fmtid="{D5CDD505-2E9C-101B-9397-08002B2CF9AE}" pid="3" name="MSIP_Label_8577031b-11bc-4db9-b655-7d79027ad570_SetDate">
    <vt:lpwstr>2020-09-17T13:32:06Z</vt:lpwstr>
  </property>
  <property fmtid="{D5CDD505-2E9C-101B-9397-08002B2CF9AE}" pid="4" name="MSIP_Label_8577031b-11bc-4db9-b655-7d79027ad570_Method">
    <vt:lpwstr>Standard</vt:lpwstr>
  </property>
  <property fmtid="{D5CDD505-2E9C-101B-9397-08002B2CF9AE}" pid="5" name="MSIP_Label_8577031b-11bc-4db9-b655-7d79027ad570_Name">
    <vt:lpwstr>8577031b-11bc-4db9-b655-7d79027ad570</vt:lpwstr>
  </property>
  <property fmtid="{D5CDD505-2E9C-101B-9397-08002B2CF9AE}" pid="6" name="MSIP_Label_8577031b-11bc-4db9-b655-7d79027ad570_SiteId">
    <vt:lpwstr>c22cc3e1-5d7f-4f4d-be03-d5a158cc9409</vt:lpwstr>
  </property>
  <property fmtid="{D5CDD505-2E9C-101B-9397-08002B2CF9AE}" pid="7" name="MSIP_Label_8577031b-11bc-4db9-b655-7d79027ad570_ActionId">
    <vt:lpwstr>ec74d35f-5fc3-4b84-98fa-33ce94106a67</vt:lpwstr>
  </property>
  <property fmtid="{D5CDD505-2E9C-101B-9397-08002B2CF9AE}" pid="8" name="MSIP_Label_8577031b-11bc-4db9-b655-7d79027ad570_ContentBits">
    <vt:lpwstr>1</vt:lpwstr>
  </property>
</Properties>
</file>

<file path=docProps/thumbnail.jpeg>
</file>